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9" r:id="rId2"/>
    <p:sldId id="260" r:id="rId3"/>
    <p:sldId id="264" r:id="rId4"/>
    <p:sldId id="263" r:id="rId5"/>
    <p:sldId id="270" r:id="rId6"/>
    <p:sldId id="261" r:id="rId7"/>
    <p:sldId id="262" r:id="rId8"/>
    <p:sldId id="271" r:id="rId9"/>
    <p:sldId id="267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hi-I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priya Verma" initials="SV" lastIdx="1" clrIdx="0">
    <p:extLst>
      <p:ext uri="{19B8F6BF-5375-455C-9EA6-DF929625EA0E}">
        <p15:presenceInfo xmlns:p15="http://schemas.microsoft.com/office/powerpoint/2012/main" userId="S::sverma3@in.wal-mart.com::189083c2-d186-483b-b014-2cacc3f3607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43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7401EA-144F-4B12-8F67-206ABE190E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i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37AB01-9F5A-4C0F-8F8B-DF5422D6138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0F217-E372-439F-B293-B075C74A0F30}" type="datetimeFigureOut">
              <a:rPr lang="hi-IN" smtClean="0"/>
              <a:t>शनिवार, 24 माघ 1942</a:t>
            </a:fld>
            <a:endParaRPr lang="hi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3B6D4D-1690-4D2B-8A77-F2E9E12DE6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i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E33AB-18A9-4054-8A5D-7B29350F53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1B57F2-DF4C-4B1A-818B-134288ADF10F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13305231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i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494CA-AA8A-448B-AAC4-A21C5B6EB13E}" type="datetimeFigureOut">
              <a:rPr lang="hi-IN" smtClean="0"/>
              <a:t>शनिवार, 24 माघ 1942</a:t>
            </a:fld>
            <a:endParaRPr lang="hi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i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i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B8B9F4-F90D-4D58-8ABF-78DD53CCA47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31814907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38980-186D-417F-B7D9-F294E51A44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CD96F4-2B87-40E1-BAC9-D131E9CEFB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i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0F91D-175F-4417-B47D-057BBFF8B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04D1F-3640-4BEF-8037-366873D4C9AD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0A117-B025-4515-8FDC-29E0C2B00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F4999-4CCE-4851-B55D-CCE0E1719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3695221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42748-B334-41B7-AD0A-17216584E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2F0358-488F-4188-8058-F8FFBCF77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CB4EC-9B6C-44D7-A72D-F48A60B53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495CB-0CBA-4A15-9B4D-0DC0D08B7B54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AB715-98AB-45B6-A150-58819E57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8FB87-946C-4225-99F9-EBC622C8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203518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6D9231-BF31-4413-80FD-D4E86A11FC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70A7A5-2E7B-4976-B35E-DF02409F5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94310-B2BB-4FAF-8E1E-EBDFE7D62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7E2ED-0392-4AC6-8FC7-28232AEC07CB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864EF-3417-45B2-B8BC-34770487C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D04B5-2E45-4A08-8C0F-5D9A22617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1401687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F3B4F-13C7-41F5-916B-360B4A277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DD2C5-6F0C-411A-B9AC-CADEBDE3E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6D034-FFCE-46C8-BF37-33DF5786E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E4A39-2503-4E75-9F53-A9C8E265AD9A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4E0BF-9ECE-4079-A0D9-13686473B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48A82-F4A4-4C6E-86A6-8B208001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270706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DFB8E-B8AF-4B18-B613-AF5489AA9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9CBA1E-955E-4BF2-856C-7634B93E8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F1B56-998C-46CF-9B54-E0AC7CD23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4F27B-E5B6-433F-B147-EC886BEF9044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EDB35-2C58-48D7-8BE8-6853AAAE3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7243F-A9EA-4C37-8DF3-5ED47262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2016140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0C8C0-DD89-4714-85BD-7B47C1E8C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D51C2-3DE5-4ED9-9B81-C13D36C37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D5479-D058-4C9F-9039-989D7676A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1FE80-6EDE-4E66-84F2-A2772AF52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086C4-68ED-4A3E-9991-0DC726BC2CA8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664CA2-1F1E-43FB-BD1D-6F7CB01C9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08379-B3A1-4889-820E-5662B957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1311992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CC576-F3D3-4988-A5AF-263DC9B05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F0367-B0C4-4BAD-AF43-875B91EC6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46F7F5-9224-4039-A497-4E9125ADF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E3F872-BBB9-4056-A62D-15C29BCFFE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69895-1D77-4555-A6FC-C20E8CFA0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B0E8BE-8F37-438F-94E3-521732E3C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26BFB-C85A-4383-9717-F883962EDDDE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541ABB-8799-4537-AD24-9B75D1541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876FBC-2F05-4D4D-BE8D-0D083852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816578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5E7BC-473D-44F5-B8F8-F2A3E39E9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BFAEF2-DB20-4C11-ACE7-E7E8951EA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D67B-E962-421D-B88A-F82E9D37E20F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AD82D5-DE65-4D44-A877-594A33628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0B450C-2EB2-4BF6-B04B-86D3532F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77801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1CCE71-61C1-41CE-911D-D37CAADC8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15B1-FFB3-4EC3-BD7A-63EA7945C3BF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FC88F1-1CDB-4554-BA42-DF749C49A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6FE3A7-1939-4265-9DBF-E9D48C29E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3112506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36ED3-02CE-4A1D-ABB9-CC37BBCB8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2B7B9-E36B-4922-A126-5EC4A3170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24D9CB-2C01-47A2-B83F-2CE866142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92F01-2E26-4346-B9F6-F9B8FA01B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7EFCA-1616-4DE6-AB4C-F6382BEED5A5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67C5D-F624-4536-BF6A-393E98765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9519A1-AAD4-43F7-B8BA-B182A57BE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2216535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6ECF8-7A50-414E-BBA9-3D09BFD41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C42FEF-DE58-4DE9-865E-D2D78308ED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i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59930-09F1-4238-8D07-D9296DD27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9C61F6-4F86-45B0-B922-5D25984DD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5F777-9032-40BF-8A13-A7F962F0EB54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AA32D2-8B90-4CDE-83B0-650062956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i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F80BC-7A5B-4555-A5E3-9F31FB953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3579392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D11080-5755-492F-82EC-7A5594857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i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4497B-A2BA-4B34-A55A-A1D01BD6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i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51A64-225E-4D0F-89A1-A673CFEFB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FFD82-212D-49EE-9D10-411C9AA61BF7}" type="datetime8">
              <a:rPr lang="hi-IN" smtClean="0"/>
              <a:t>१३/०२/२१</a:t>
            </a:fld>
            <a:endParaRPr lang="hi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96161-5CC8-48E4-972D-FDE8134276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i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2D3D1-0CE8-447D-BAF2-830322DA19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13515-F85E-4860-A946-62E7BD6BC9AE}" type="slidenum">
              <a:rPr lang="hi-IN" smtClean="0"/>
              <a:t>‹#›</a:t>
            </a:fld>
            <a:endParaRPr lang="hi-IN"/>
          </a:p>
        </p:txBody>
      </p:sp>
    </p:spTree>
    <p:extLst>
      <p:ext uri="{BB962C8B-B14F-4D97-AF65-F5344CB8AC3E}">
        <p14:creationId xmlns:p14="http://schemas.microsoft.com/office/powerpoint/2010/main" val="977744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i-I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FCDD23B-75C8-427B-BD08-53C8156CD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building, resort&#10;&#10;Description automatically generated">
            <a:extLst>
              <a:ext uri="{FF2B5EF4-FFF2-40B4-BE49-F238E27FC236}">
                <a16:creationId xmlns:a16="http://schemas.microsoft.com/office/drawing/2014/main" id="{901ADE6E-7AE2-4CBF-A14B-F8B54B3EA80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7" r="6665" b="-2"/>
          <a:stretch/>
        </p:blipFill>
        <p:spPr>
          <a:xfrm>
            <a:off x="-1" y="190"/>
            <a:ext cx="8128855" cy="5291194"/>
          </a:xfrm>
          <a:prstGeom prst="rect">
            <a:avLst/>
          </a:prstGeom>
        </p:spPr>
      </p:pic>
      <p:sp>
        <p:nvSpPr>
          <p:cNvPr id="49" name="Rectangle 25">
            <a:extLst>
              <a:ext uri="{FF2B5EF4-FFF2-40B4-BE49-F238E27FC236}">
                <a16:creationId xmlns:a16="http://schemas.microsoft.com/office/drawing/2014/main" id="{AFFC87AC-C919-4FE5-BAC3-39509E00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64" y="5282206"/>
            <a:ext cx="12192264" cy="1163844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11000"/>
                </a:schemeClr>
              </a:gs>
              <a:gs pos="100000">
                <a:srgbClr val="000000">
                  <a:alpha val="77000"/>
                </a:srgb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27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5282206"/>
            <a:ext cx="12191998" cy="158648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82EEAD-6732-45BA-AAC2-6C1A49F9C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5635366"/>
            <a:ext cx="7091299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EDA of Hotel Bookings</a:t>
            </a:r>
            <a:endParaRPr lang="en-US" sz="40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5282206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icture containing grass, outdoor, tree, green&#10;&#10;Description automatically generated">
            <a:extLst>
              <a:ext uri="{FF2B5EF4-FFF2-40B4-BE49-F238E27FC236}">
                <a16:creationId xmlns:a16="http://schemas.microsoft.com/office/drawing/2014/main" id="{B702567E-361C-4FD3-A6BC-A4136138A92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43" r="28463" b="-1"/>
          <a:stretch/>
        </p:blipFill>
        <p:spPr>
          <a:xfrm>
            <a:off x="8128856" y="1"/>
            <a:ext cx="4063143" cy="5291384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2801E03-7D8D-4095-AD21-363E71EDD3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02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19"/>
    </mc:Choice>
    <mc:Fallback>
      <p:transition spd="slow" advTm="15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solidFill>
                  <a:srgbClr val="FFFFFF"/>
                </a:solidFill>
              </a:rPr>
              <a:t>What is the avg price per room per night paid by hotels’ guests?</a:t>
            </a:r>
            <a:endParaRPr lang="en-US" sz="3200" i="0" kern="1200" dirty="0">
              <a:solidFill>
                <a:srgbClr val="FFFFFF"/>
              </a:solidFill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-1" y="6163024"/>
            <a:ext cx="121836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Avg. price per room per night for City Hotel = 48 €</a:t>
            </a:r>
          </a:p>
          <a:p>
            <a:pPr algn="ctr"/>
            <a:r>
              <a:rPr lang="en-US" sz="2000" b="1" dirty="0"/>
              <a:t>Avg. price per room per night for Resort Hotel = 59 €</a:t>
            </a:r>
          </a:p>
          <a:p>
            <a:pPr algn="ctr"/>
            <a:endParaRPr lang="hi-IN" sz="2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6AA195-5D7F-4A59-A752-5CE5C84C99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4750" y="1396588"/>
            <a:ext cx="7150583" cy="483801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17DEB8-B2D9-4498-8B92-83C009E2A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82809" y="6492875"/>
            <a:ext cx="4114800" cy="365125"/>
          </a:xfrm>
        </p:spPr>
        <p:txBody>
          <a:bodyPr/>
          <a:lstStyle/>
          <a:p>
            <a:r>
              <a:rPr lang="en-US" dirty="0"/>
              <a:t>8</a:t>
            </a:r>
            <a:endParaRPr lang="hi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3BDA877-A7AF-404D-B8E9-364FDFD541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874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57"/>
    </mc:Choice>
    <mc:Fallback>
      <p:transition spd="slow" advTm="24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How </a:t>
            </a:r>
            <a:r>
              <a:rPr lang="en-US" sz="3200" dirty="0">
                <a:solidFill>
                  <a:srgbClr val="FFFFFF"/>
                </a:solidFill>
              </a:rPr>
              <a:t>does </a:t>
            </a:r>
            <a:r>
              <a:rPr lang="en-US" sz="320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the price per night vary over the year</a:t>
            </a:r>
            <a:r>
              <a:rPr lang="en-US" sz="3200" dirty="0">
                <a:solidFill>
                  <a:srgbClr val="FFFFFF"/>
                </a:solidFill>
              </a:rPr>
              <a:t> for the hotels?</a:t>
            </a:r>
            <a:endParaRPr lang="en-US" sz="3200" i="0" kern="1200" dirty="0">
              <a:solidFill>
                <a:srgbClr val="FFFFFF"/>
              </a:solidFill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-1" y="6163024"/>
            <a:ext cx="12183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Prices in the Resort hotel are much higher during the summer while</a:t>
            </a:r>
          </a:p>
          <a:p>
            <a:pPr algn="ctr"/>
            <a:r>
              <a:rPr lang="en-US" sz="2000" b="1" dirty="0"/>
              <a:t>The price of the city hotel varies less and is most expensive during spring and autumn seasons</a:t>
            </a:r>
            <a:endParaRPr lang="hi-IN" sz="2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70245-6EC2-47A2-BA7C-1ECEB2810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945" y="1396588"/>
            <a:ext cx="6657768" cy="4838317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8BE9D7-B490-4B9E-B1DE-C2EDA2D3E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69556" y="6505785"/>
            <a:ext cx="4114800" cy="365125"/>
          </a:xfrm>
        </p:spPr>
        <p:txBody>
          <a:bodyPr/>
          <a:lstStyle/>
          <a:p>
            <a:r>
              <a:rPr lang="en-US" dirty="0"/>
              <a:t>10</a:t>
            </a:r>
            <a:endParaRPr lang="hi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BC59538-0AEB-4D00-A81D-97D399ECBE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098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54"/>
    </mc:Choice>
    <mc:Fallback>
      <p:transition spd="slow" advTm="19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6487" y="2888975"/>
            <a:ext cx="7779026" cy="258417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i="0" kern="1200" dirty="0">
                <a:solidFill>
                  <a:srgbClr val="0070C0"/>
                </a:solidFill>
                <a:effectLst/>
                <a:latin typeface="+mn-lt"/>
                <a:ea typeface="+mj-ea"/>
                <a:cs typeface="+mj-cs"/>
              </a:rPr>
              <a:t>Thank You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1A90514-A010-40B5-8AF6-AE377FBE49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36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6"/>
    </mc:Choice>
    <mc:Fallback>
      <p:transition spd="slow" advTm="4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Which hotel gets booked more frequently?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183170-B41E-4319-931B-9CEEEFB80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923" y="1449342"/>
            <a:ext cx="6310153" cy="47799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1642496" y="6229284"/>
            <a:ext cx="92518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More than 60% of the population booked the City Hotel</a:t>
            </a:r>
            <a:endParaRPr lang="hi-IN" sz="2000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D54CBA-FBB5-449B-BECA-25D0F1B5B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55831" y="6457890"/>
            <a:ext cx="4114800" cy="400110"/>
          </a:xfrm>
        </p:spPr>
        <p:txBody>
          <a:bodyPr/>
          <a:lstStyle/>
          <a:p>
            <a:r>
              <a:rPr lang="en-US" dirty="0"/>
              <a:t>2</a:t>
            </a:r>
            <a:endParaRPr lang="hi-IN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9229D6A-99C0-4E5E-A90E-2F37744175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27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03"/>
    </mc:Choice>
    <mc:Fallback>
      <p:transition spd="slow" advTm="12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Which countries make the highest &amp; lowest bookings?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-1" y="6229284"/>
            <a:ext cx="12183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hi-IN"/>
            </a:defPPr>
            <a:lvl1pPr algn="ctr">
              <a:defRPr sz="2000" b="1"/>
            </a:lvl1pPr>
          </a:lstStyle>
          <a:p>
            <a:r>
              <a:rPr lang="en-US" dirty="0"/>
              <a:t>Portugal, UK, France, Spain and Germany are the top countries from most guests come, more than 80% come from these 5 countries while least guests come from United States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AF1D01-209D-4FAB-9638-1A6921ACE6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326" y="1396588"/>
            <a:ext cx="9897718" cy="487728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45BCEF-36DA-41FB-A53C-8B07838EE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95587" y="6492875"/>
            <a:ext cx="4114800" cy="365125"/>
          </a:xfrm>
        </p:spPr>
        <p:txBody>
          <a:bodyPr/>
          <a:lstStyle/>
          <a:p>
            <a:r>
              <a:rPr lang="en-US" dirty="0"/>
              <a:t>3</a:t>
            </a:r>
            <a:endParaRPr lang="hi-IN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E43FCE6-7555-4C51-9F65-1DBE8DF6A5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468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56"/>
    </mc:Choice>
    <mc:Fallback>
      <p:transition spd="slow" advTm="15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Which Market Segments make the highest &amp; lowest bookings?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-1" y="6229284"/>
            <a:ext cx="12183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Majority of the bookings are made through Online TA (47.3%) while lowest share of bookings come from the Aviation segment</a:t>
            </a:r>
            <a:endParaRPr lang="hi-IN" sz="2000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3D435-CA34-4E26-B6FE-3F254DDB0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16548" y="6492875"/>
            <a:ext cx="4114800" cy="365125"/>
          </a:xfrm>
        </p:spPr>
        <p:txBody>
          <a:bodyPr/>
          <a:lstStyle/>
          <a:p>
            <a:r>
              <a:rPr lang="en-US" dirty="0"/>
              <a:t>4</a:t>
            </a:r>
            <a:endParaRPr lang="hi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9D9497-EB84-4D48-8C64-F22ED345D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5547" y="1491482"/>
            <a:ext cx="7344095" cy="463462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83B9D98-6206-4B78-879C-BBB1430E78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964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91"/>
    </mc:Choice>
    <mc:Fallback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solidFill>
                  <a:srgbClr val="FFFFFF"/>
                </a:solidFill>
              </a:rPr>
              <a:t>Which Market Segment pays the most for hotel bookings?</a:t>
            </a:r>
            <a:endParaRPr lang="en-US" sz="3200" i="0" kern="1200" dirty="0">
              <a:solidFill>
                <a:srgbClr val="FFFFFF"/>
              </a:solidFill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-1" y="6163024"/>
            <a:ext cx="121836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Aviation segment pays the highest price for booking rooms since their lead time is the shortest compared to other market segments</a:t>
            </a:r>
          </a:p>
          <a:p>
            <a:pPr algn="ctr"/>
            <a:endParaRPr lang="hi-IN" sz="2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69D1B9-06B6-4196-8A30-CBFF49F90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4790" y="1467199"/>
            <a:ext cx="7774057" cy="4747334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A0CB0-7AC7-49F8-BE1C-D5BE449D2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29800" y="6514047"/>
            <a:ext cx="4114800" cy="365125"/>
          </a:xfrm>
        </p:spPr>
        <p:txBody>
          <a:bodyPr/>
          <a:lstStyle/>
          <a:p>
            <a:r>
              <a:rPr lang="en-US" dirty="0"/>
              <a:t>9</a:t>
            </a:r>
            <a:endParaRPr lang="hi-IN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F09ED56-68A2-4AE1-93E7-531C5E8010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24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76"/>
    </mc:Choice>
    <mc:Fallback>
      <p:transition spd="slow" advTm="13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Which </a:t>
            </a:r>
            <a:r>
              <a:rPr lang="en-US" sz="3200" dirty="0">
                <a:solidFill>
                  <a:srgbClr val="FFFFFF"/>
                </a:solidFill>
              </a:rPr>
              <a:t>are </a:t>
            </a:r>
            <a:r>
              <a:rPr lang="en-US" sz="320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the busiest &amp; most idle months for the hotels?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-1" y="6229284"/>
            <a:ext cx="12183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Most bookings were made from July to August. The least bookings were made at the start and end of the year.</a:t>
            </a:r>
            <a:endParaRPr lang="hi-IN" sz="20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2C8F4B-EE73-45E9-A496-60937C37BB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8303"/>
            <a:ext cx="12183642" cy="444265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F92D76-C297-488E-89A1-95BC3A2A1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69083" y="6476777"/>
            <a:ext cx="4114800" cy="365125"/>
          </a:xfrm>
        </p:spPr>
        <p:txBody>
          <a:bodyPr/>
          <a:lstStyle/>
          <a:p>
            <a:r>
              <a:rPr lang="en-US" dirty="0"/>
              <a:t>5</a:t>
            </a:r>
            <a:endParaRPr lang="hi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C6EC711-F12D-4C93-9F15-541E8BA819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171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59"/>
    </mc:Choice>
    <mc:Fallback>
      <p:transition spd="slow" advTm="14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Which month has the highest number of cancelations?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-1" y="6229284"/>
            <a:ext cx="12183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For the City hotel the relative number of cancelations is around 40 % throughout the year and for the</a:t>
            </a:r>
          </a:p>
          <a:p>
            <a:pPr algn="ctr"/>
            <a:r>
              <a:rPr lang="en-US" sz="2000" b="1" dirty="0"/>
              <a:t> Resort hotel it is highest in the summer and lowest during the winter.</a:t>
            </a:r>
            <a:endParaRPr lang="hi-IN" sz="2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4294F6-9029-4568-A5AB-E858B4A5F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8960" y="1396588"/>
            <a:ext cx="7127806" cy="485072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E34D56-3B96-41A1-B4C2-DAACAF3C9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82809" y="6492875"/>
            <a:ext cx="4114800" cy="365125"/>
          </a:xfrm>
        </p:spPr>
        <p:txBody>
          <a:bodyPr/>
          <a:lstStyle/>
          <a:p>
            <a:r>
              <a:rPr lang="en-US" dirty="0"/>
              <a:t>6</a:t>
            </a:r>
            <a:endParaRPr lang="hi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FEFF00F-ECC3-4366-A74C-9370AFE5C3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54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81"/>
    </mc:Choice>
    <mc:Fallback>
      <p:transition spd="slow" advTm="16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200" dirty="0">
                <a:solidFill>
                  <a:srgbClr val="FFFFFF"/>
                </a:solidFill>
              </a:rPr>
              <a:t>What is the Effect of Deposit Type on Cancellations?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-1" y="6163024"/>
            <a:ext cx="12183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Around 28% bookings were cancelled by guests with no deposit, followed by 22% bookings were cancelled which are with Refundable policy, So its obvious that guests who do not pay any deposit while booking are likely to cancel more reservations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315C7E-3820-4359-859C-6933F3FBB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43052" y="6492875"/>
            <a:ext cx="4114800" cy="365125"/>
          </a:xfrm>
        </p:spPr>
        <p:txBody>
          <a:bodyPr/>
          <a:lstStyle/>
          <a:p>
            <a:r>
              <a:rPr lang="en-US" dirty="0"/>
              <a:t>7</a:t>
            </a:r>
            <a:endParaRPr lang="hi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E699F6-8AF4-4E5D-A6E7-09B45E881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4244" y="1423091"/>
            <a:ext cx="7231780" cy="450062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5BD5097-5762-433B-ACD1-9E95586952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908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55"/>
    </mc:Choice>
    <mc:Fallback>
      <p:transition spd="slow" advTm="22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50237-AC9C-41C8-B05C-CD7D9DE30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spcAft>
                <a:spcPts val="600"/>
              </a:spcAft>
            </a:pPr>
            <a:r>
              <a:rPr lang="en-US" sz="3200" dirty="0">
                <a:solidFill>
                  <a:srgbClr val="FFFFFF"/>
                </a:solidFill>
              </a:rPr>
              <a:t>What is the relationship between Average Daily Rate(ADR) and Arrival Month by Booking cancellation status?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86DBD-31D2-437C-A462-18EB9DAA8205}"/>
              </a:ext>
            </a:extLst>
          </p:cNvPr>
          <p:cNvSpPr txBox="1"/>
          <p:nvPr/>
        </p:nvSpPr>
        <p:spPr>
          <a:xfrm>
            <a:off x="-1" y="6163024"/>
            <a:ext cx="12183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August has the highest ADR and it is the busiest month as well, which could be the reason behind increase in cancellations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315C7E-3820-4359-859C-6933F3FBB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843052" y="6492875"/>
            <a:ext cx="4114800" cy="365125"/>
          </a:xfrm>
        </p:spPr>
        <p:txBody>
          <a:bodyPr/>
          <a:lstStyle/>
          <a:p>
            <a:r>
              <a:rPr lang="en-US" dirty="0"/>
              <a:t>7</a:t>
            </a:r>
            <a:endParaRPr lang="hi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EB7E6-1D01-4769-94F8-D52280E74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284" y="1468855"/>
            <a:ext cx="8524875" cy="473392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BC00E2F-98B2-46B1-AF04-1C00A69F2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195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50"/>
    </mc:Choice>
    <mc:Fallback>
      <p:transition spd="slow" advTm="19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398</Words>
  <Application>Microsoft Office PowerPoint</Application>
  <PresentationFormat>Widescreen</PresentationFormat>
  <Paragraphs>35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EDA of Hotel Bookings</vt:lpstr>
      <vt:lpstr>Which hotel gets booked more frequently?</vt:lpstr>
      <vt:lpstr>Which countries make the highest &amp; lowest bookings?</vt:lpstr>
      <vt:lpstr>Which Market Segments make the highest &amp; lowest bookings?</vt:lpstr>
      <vt:lpstr>Which Market Segment pays the most for hotel bookings?</vt:lpstr>
      <vt:lpstr>Which are the busiest &amp; most idle months for the hotels?</vt:lpstr>
      <vt:lpstr>Which month has the highest number of cancelations?</vt:lpstr>
      <vt:lpstr>What is the Effect of Deposit Type on Cancellations?</vt:lpstr>
      <vt:lpstr>What is the relationship between Average Daily Rate(ADR) and Arrival Month by Booking cancellation status?</vt:lpstr>
      <vt:lpstr>What is the avg price per room per night paid by hotels’ guests?</vt:lpstr>
      <vt:lpstr>How does the price per night vary over the year for the hotels?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EDA of Hotel Bookings</dc:title>
  <dc:creator>Supriya Verma</dc:creator>
  <cp:lastModifiedBy>Supriya Verma</cp:lastModifiedBy>
  <cp:revision>9</cp:revision>
  <dcterms:created xsi:type="dcterms:W3CDTF">2021-02-13T12:58:26Z</dcterms:created>
  <dcterms:modified xsi:type="dcterms:W3CDTF">2021-02-13T21:17:02Z</dcterms:modified>
</cp:coreProperties>
</file>